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2"/>
  </p:notesMasterIdLst>
  <p:handoutMasterIdLst>
    <p:handoutMasterId r:id="rId23"/>
  </p:handoutMasterIdLst>
  <p:sldIdLst>
    <p:sldId id="256" r:id="rId3"/>
    <p:sldId id="312" r:id="rId4"/>
    <p:sldId id="320" r:id="rId5"/>
    <p:sldId id="328" r:id="rId6"/>
    <p:sldId id="341" r:id="rId7"/>
    <p:sldId id="330" r:id="rId8"/>
    <p:sldId id="327" r:id="rId9"/>
    <p:sldId id="329" r:id="rId10"/>
    <p:sldId id="331" r:id="rId11"/>
    <p:sldId id="324" r:id="rId12"/>
    <p:sldId id="332" r:id="rId13"/>
    <p:sldId id="333" r:id="rId14"/>
    <p:sldId id="335" r:id="rId15"/>
    <p:sldId id="336" r:id="rId16"/>
    <p:sldId id="340" r:id="rId17"/>
    <p:sldId id="337" r:id="rId18"/>
    <p:sldId id="338" r:id="rId19"/>
    <p:sldId id="339" r:id="rId20"/>
    <p:sldId id="319" r:id="rId21"/>
  </p:sldIdLst>
  <p:sldSz cx="9144000" cy="6858000" type="screen4x3"/>
  <p:notesSz cx="6796088" cy="9928225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xc0412" initials="z" lastIdx="27" clrIdx="0">
    <p:extLst>
      <p:ext uri="{19B8F6BF-5375-455C-9EA6-DF929625EA0E}">
        <p15:presenceInfo xmlns:p15="http://schemas.microsoft.com/office/powerpoint/2012/main" userId="zxc041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09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962" autoAdjust="0"/>
  </p:normalViewPr>
  <p:slideViewPr>
    <p:cSldViewPr snapToGrid="0">
      <p:cViewPr>
        <p:scale>
          <a:sx n="100" d="100"/>
          <a:sy n="100" d="100"/>
        </p:scale>
        <p:origin x="19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4812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247CB-A805-434A-A5DC-BF34FA55BEDA}" type="datetimeFigureOut">
              <a:rPr lang="zh-TW" altLang="en-US" smtClean="0"/>
              <a:t>2020/10/29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4812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31E519-65DB-4F7C-AEE8-4EA799CF3F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081104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zh-TW" sz="4400" b="0" strike="noStrike" spc="-1">
                <a:latin typeface="Arial"/>
              </a:rPr>
              <a:t>請按這裡移動投影片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zh-TW" sz="2000" b="0" strike="noStrike" spc="-1">
                <a:latin typeface="Arial"/>
              </a:rPr>
              <a:t>請按這裡編輯備註格式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&lt;頁首&gt;</a:t>
            </a:r>
          </a:p>
        </p:txBody>
      </p:sp>
      <p:sp>
        <p:nvSpPr>
          <p:cNvPr id="11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&lt;日期/時間&gt;</a:t>
            </a:r>
          </a:p>
        </p:txBody>
      </p:sp>
      <p:sp>
        <p:nvSpPr>
          <p:cNvPr id="11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&lt;頁尾&gt;</a:t>
            </a:r>
          </a:p>
        </p:txBody>
      </p:sp>
      <p:sp>
        <p:nvSpPr>
          <p:cNvPr id="11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6FC3BAB5-F0B9-40E8-B9DC-43AB1351F18B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</p:spPr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679320" y="4716360"/>
            <a:ext cx="5436360" cy="44665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3849840" y="9429840"/>
            <a:ext cx="2944080" cy="496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10F8F8BD-C3EB-471B-BABC-98EFC54A0E35}" type="slidenum">
              <a:rPr lang="en-US" sz="1200" b="0" strike="noStrike" spc="-1">
                <a:solidFill>
                  <a:srgbClr val="000000"/>
                </a:solidFill>
                <a:latin typeface="Arial"/>
                <a:ea typeface="新細明體"/>
              </a:rPr>
              <a:t>1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18996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10042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16814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389684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18307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951886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88484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5490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997271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投影片圖像版面配置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22531" name="備忘稿版面配置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85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93457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2902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19722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435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836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03905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451628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08075" y="812800"/>
            <a:ext cx="5343525" cy="4008438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5780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/19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/11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/12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/13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/19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84130"/>
            <a:ext cx="8229240" cy="90441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l">
              <a:defRPr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pPr algn="ctr"/>
            <a:endParaRPr lang="en-US" sz="4400" b="0" strike="noStrike" spc="-1" dirty="0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 dirty="0">
              <a:latin typeface="Arial"/>
            </a:endParaRPr>
          </a:p>
        </p:txBody>
      </p:sp>
      <p:sp>
        <p:nvSpPr>
          <p:cNvPr id="4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/66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/66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/66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/29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3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/29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/30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4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/3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/31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/>
              <a:t>P-</a:t>
            </a:r>
            <a:fld id="{BA50EA74-CD1A-4C05-9464-0B682880A008}" type="slidenum">
              <a:rPr lang="en-US" altLang="zh-TW"/>
              <a:pPr>
                <a:defRPr/>
              </a:pPr>
              <a:t>‹#›</a:t>
            </a:fld>
            <a:r>
              <a:rPr lang="en-US" altLang="zh-TW"/>
              <a:t>/49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/>
              <a:t>P-</a:t>
            </a:r>
            <a:fld id="{BA50EA74-CD1A-4C05-9464-0B682880A008}" type="slidenum">
              <a:rPr lang="en-US" altLang="zh-TW"/>
              <a:pPr>
                <a:defRPr/>
              </a:pPr>
              <a:t>‹#›</a:t>
            </a:fld>
            <a:r>
              <a:rPr lang="en-US" altLang="zh-TW"/>
              <a:t>/49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/>
              <a:t>P-</a:t>
            </a:r>
            <a:fld id="{BA50EA74-CD1A-4C05-9464-0B682880A008}" type="slidenum">
              <a:rPr lang="en-US" altLang="zh-TW"/>
              <a:pPr>
                <a:defRPr/>
              </a:pPr>
              <a:t>‹#›</a:t>
            </a:fld>
            <a:r>
              <a:rPr lang="en-US" altLang="zh-TW"/>
              <a:t>/49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/>
              <a:t>P-</a:t>
            </a:r>
            <a:fld id="{BA50EA74-CD1A-4C05-9464-0B682880A008}" type="slidenum">
              <a:rPr lang="en-US" altLang="zh-TW"/>
              <a:pPr>
                <a:defRPr/>
              </a:pPr>
              <a:t>‹#›</a:t>
            </a:fld>
            <a:r>
              <a:rPr lang="en-US" altLang="zh-TW"/>
              <a:t>/49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977" y="6597650"/>
            <a:ext cx="40100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977" y="6597650"/>
            <a:ext cx="40100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7"/>
          <p:cNvSpPr>
            <a:spLocks noChangeShapeType="1"/>
          </p:cNvSpPr>
          <p:nvPr/>
        </p:nvSpPr>
        <p:spPr bwMode="auto">
          <a:xfrm>
            <a:off x="0" y="2708275"/>
            <a:ext cx="9144000" cy="0"/>
          </a:xfrm>
          <a:prstGeom prst="line">
            <a:avLst/>
          </a:prstGeom>
          <a:noFill/>
          <a:ln w="101600" cmpd="thinThick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TW" altLang="en-US">
              <a:latin typeface="Arial" charset="0"/>
            </a:endParaRPr>
          </a:p>
        </p:txBody>
      </p:sp>
      <p:pic>
        <p:nvPicPr>
          <p:cNvPr id="7" name="Picture 2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2" y="188913"/>
            <a:ext cx="3059113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2" y="188913"/>
            <a:ext cx="3059113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2" y="188913"/>
            <a:ext cx="3059113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179390" y="1701801"/>
            <a:ext cx="8713787" cy="86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defRPr/>
            </a:pPr>
            <a:endParaRPr lang="zh-TW" altLang="zh-TW">
              <a:latin typeface="Arial" charset="0"/>
            </a:endParaRP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1258888" y="2924176"/>
            <a:ext cx="6913562" cy="309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zh-TW" altLang="zh-TW">
              <a:latin typeface="Arial" charset="0"/>
            </a:endParaRPr>
          </a:p>
        </p:txBody>
      </p:sp>
      <p:pic>
        <p:nvPicPr>
          <p:cNvPr id="12" name="Picture 2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977" y="6597650"/>
            <a:ext cx="40100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25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6597650"/>
            <a:ext cx="40100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Box 26"/>
          <p:cNvSpPr txBox="1">
            <a:spLocks noChangeArrowheads="1"/>
          </p:cNvSpPr>
          <p:nvPr userDrawn="1"/>
        </p:nvSpPr>
        <p:spPr bwMode="auto">
          <a:xfrm>
            <a:off x="179390" y="6556475"/>
            <a:ext cx="367188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r>
              <a:rPr lang="zh-TW" altLang="en-US" sz="1400" dirty="0">
                <a:latin typeface="Times New Roman" pitchFamily="18" charset="0"/>
                <a:ea typeface="標楷體" pitchFamily="65" charset="-120"/>
              </a:rPr>
              <a:t>淡江大學電機工程學系 </a:t>
            </a:r>
            <a:r>
              <a:rPr lang="en-US" altLang="zh-TW" sz="1400" dirty="0">
                <a:latin typeface="Times New Roman" pitchFamily="18" charset="0"/>
                <a:ea typeface="標楷體" pitchFamily="65" charset="-120"/>
              </a:rPr>
              <a:t>/ </a:t>
            </a:r>
            <a:r>
              <a:rPr lang="zh-TW" altLang="en-US" sz="1400" dirty="0">
                <a:latin typeface="Times New Roman" pitchFamily="18" charset="0"/>
                <a:ea typeface="標楷體" pitchFamily="65" charset="-120"/>
              </a:rPr>
              <a:t>智慧型控制實驗室</a:t>
            </a:r>
            <a:endParaRPr lang="en-US" altLang="zh-TW" sz="1400" dirty="0">
              <a:latin typeface="Times New Roman" pitchFamily="18" charset="0"/>
              <a:ea typeface="標楷體" pitchFamily="65" charset="-120"/>
            </a:endParaRPr>
          </a:p>
        </p:txBody>
      </p:sp>
      <p:pic>
        <p:nvPicPr>
          <p:cNvPr id="15" name="Picture 25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6597650"/>
            <a:ext cx="40100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Box 26"/>
          <p:cNvSpPr txBox="1">
            <a:spLocks noChangeArrowheads="1"/>
          </p:cNvSpPr>
          <p:nvPr userDrawn="1"/>
        </p:nvSpPr>
        <p:spPr bwMode="auto">
          <a:xfrm>
            <a:off x="179390" y="6556475"/>
            <a:ext cx="367188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r>
              <a:rPr lang="zh-TW" altLang="en-US" sz="1400" dirty="0">
                <a:latin typeface="Times New Roman" pitchFamily="18" charset="0"/>
                <a:ea typeface="標楷體" pitchFamily="65" charset="-120"/>
              </a:rPr>
              <a:t>淡江大學電機工程學系 </a:t>
            </a:r>
            <a:r>
              <a:rPr lang="en-US" altLang="zh-TW" sz="1400" dirty="0">
                <a:latin typeface="Times New Roman" pitchFamily="18" charset="0"/>
                <a:ea typeface="標楷體" pitchFamily="65" charset="-120"/>
              </a:rPr>
              <a:t>/ </a:t>
            </a:r>
            <a:r>
              <a:rPr lang="zh-TW" altLang="en-US" sz="1400" dirty="0">
                <a:latin typeface="Times New Roman" pitchFamily="18" charset="0"/>
                <a:ea typeface="標楷體" pitchFamily="65" charset="-120"/>
              </a:rPr>
              <a:t>智慧型控制實驗室</a:t>
            </a:r>
            <a:endParaRPr lang="en-US" altLang="zh-TW" sz="1400" dirty="0">
              <a:latin typeface="Times New Roman" pitchFamily="18" charset="0"/>
              <a:ea typeface="標楷體" pitchFamily="65" charset="-120"/>
            </a:endParaRPr>
          </a:p>
        </p:txBody>
      </p:sp>
      <p:pic>
        <p:nvPicPr>
          <p:cNvPr id="17" name="Picture 25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6597650"/>
            <a:ext cx="40100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 Box 26"/>
          <p:cNvSpPr txBox="1">
            <a:spLocks noChangeArrowheads="1"/>
          </p:cNvSpPr>
          <p:nvPr userDrawn="1"/>
        </p:nvSpPr>
        <p:spPr bwMode="auto">
          <a:xfrm>
            <a:off x="179390" y="6572659"/>
            <a:ext cx="367188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r>
              <a:rPr lang="en-US" altLang="zh-TW" sz="1200" dirty="0">
                <a:latin typeface="Times New Roman" pitchFamily="18" charset="0"/>
                <a:ea typeface="標楷體" pitchFamily="65" charset="-120"/>
              </a:rPr>
              <a:t>I.C. LAB / Dept. of E. E., Tamkang University </a:t>
            </a:r>
          </a:p>
        </p:txBody>
      </p:sp>
      <p:pic>
        <p:nvPicPr>
          <p:cNvPr id="19" name="圖片 30" descr="TKUICLAB02.bmp"/>
          <p:cNvPicPr>
            <a:picLocks noChangeAspect="1"/>
          </p:cNvPicPr>
          <p:nvPr userDrawn="1"/>
        </p:nvPicPr>
        <p:blipFill>
          <a:blip r:embed="rId5" cstate="print">
            <a:lum bright="40000" contrast="-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31115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2108" name="Rectangle 1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2924175"/>
            <a:ext cx="6400800" cy="3019426"/>
          </a:xfrm>
        </p:spPr>
        <p:txBody>
          <a:bodyPr/>
          <a:lstStyle>
            <a:lvl1pPr marL="0" indent="0">
              <a:defRPr/>
            </a:lvl1pPr>
            <a:lvl2pPr marL="457200" lvl="1" indent="0">
              <a:defRPr sz="2000"/>
            </a:lvl2pPr>
            <a:lvl3pPr marL="914400" lvl="2" indent="0">
              <a:defRPr/>
            </a:lvl3pPr>
          </a:lstStyle>
          <a:p>
            <a:r>
              <a:rPr lang="zh-TW" altLang="en-US" dirty="0"/>
              <a:t>第一層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1"/>
            <a:endParaRPr lang="en-US" altLang="zh-TW" dirty="0"/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>
          <a:xfrm>
            <a:off x="228602" y="1524001"/>
            <a:ext cx="8713787" cy="86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097609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/4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/5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/6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3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/7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/8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/9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/10</a:t>
            </a:r>
            <a:endParaRPr lang="en-US" altLang="zh-TW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/>
          <p:nvPr/>
        </p:nvPicPr>
        <p:blipFill>
          <a:blip r:embed="rId14"/>
          <a:stretch/>
        </p:blipFill>
        <p:spPr>
          <a:xfrm>
            <a:off x="5133960" y="6597720"/>
            <a:ext cx="4009320" cy="259560"/>
          </a:xfrm>
          <a:prstGeom prst="rect">
            <a:avLst/>
          </a:prstGeom>
          <a:ln>
            <a:noFill/>
          </a:ln>
        </p:spPr>
      </p:pic>
      <p:pic>
        <p:nvPicPr>
          <p:cNvPr id="29" name="Picture 25"/>
          <p:cNvPicPr/>
          <p:nvPr/>
        </p:nvPicPr>
        <p:blipFill>
          <a:blip r:embed="rId15"/>
          <a:stretch/>
        </p:blipFill>
        <p:spPr>
          <a:xfrm>
            <a:off x="0" y="6597720"/>
            <a:ext cx="4009320" cy="259560"/>
          </a:xfrm>
          <a:prstGeom prst="rect">
            <a:avLst/>
          </a:prstGeom>
          <a:ln>
            <a:noFill/>
          </a:ln>
        </p:spPr>
      </p:pic>
      <p:pic>
        <p:nvPicPr>
          <p:cNvPr id="2" name="Picture 27"/>
          <p:cNvPicPr/>
          <p:nvPr/>
        </p:nvPicPr>
        <p:blipFill>
          <a:blip r:embed="rId14"/>
          <a:stretch/>
        </p:blipFill>
        <p:spPr>
          <a:xfrm>
            <a:off x="513396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3" name="Line 1"/>
          <p:cNvSpPr/>
          <p:nvPr/>
        </p:nvSpPr>
        <p:spPr>
          <a:xfrm>
            <a:off x="0" y="1052280"/>
            <a:ext cx="9144000" cy="0"/>
          </a:xfrm>
          <a:prstGeom prst="line">
            <a:avLst/>
          </a:prstGeom>
          <a:ln w="88920">
            <a:solidFill>
              <a:srgbClr val="FF99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Picture 25"/>
          <p:cNvPicPr/>
          <p:nvPr/>
        </p:nvPicPr>
        <p:blipFill>
          <a:blip r:embed="rId15"/>
          <a:stretch/>
        </p:blipFill>
        <p:spPr>
          <a:xfrm>
            <a:off x="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5" name="CustomShape 2" hidden="1"/>
          <p:cNvSpPr/>
          <p:nvPr/>
        </p:nvSpPr>
        <p:spPr>
          <a:xfrm>
            <a:off x="179280" y="6558120"/>
            <a:ext cx="3671280" cy="3034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zh-TW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淡江大學電機工程學系 </a:t>
            </a: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/ </a:t>
            </a:r>
            <a:r>
              <a:rPr lang="zh-TW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智慧型控制實驗室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6" name="Picture 27"/>
          <p:cNvPicPr/>
          <p:nvPr/>
        </p:nvPicPr>
        <p:blipFill>
          <a:blip r:embed="rId14"/>
          <a:stretch/>
        </p:blipFill>
        <p:spPr>
          <a:xfrm>
            <a:off x="5133960" y="6597720"/>
            <a:ext cx="4009320" cy="259560"/>
          </a:xfrm>
          <a:prstGeom prst="rect">
            <a:avLst/>
          </a:prstGeom>
          <a:ln>
            <a:noFill/>
          </a:ln>
        </p:spPr>
      </p:pic>
      <p:pic>
        <p:nvPicPr>
          <p:cNvPr id="7" name="Picture 25"/>
          <p:cNvPicPr/>
          <p:nvPr/>
        </p:nvPicPr>
        <p:blipFill>
          <a:blip r:embed="rId15"/>
          <a:stretch/>
        </p:blipFill>
        <p:spPr>
          <a:xfrm>
            <a:off x="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8" name="CustomShape 3" hidden="1"/>
          <p:cNvSpPr/>
          <p:nvPr/>
        </p:nvSpPr>
        <p:spPr>
          <a:xfrm>
            <a:off x="179280" y="6573960"/>
            <a:ext cx="3671280" cy="2728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I.C. LAB / Dept. of E. E., Tamkang University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" name="CustomShape 4" hidden="1"/>
          <p:cNvSpPr/>
          <p:nvPr/>
        </p:nvSpPr>
        <p:spPr>
          <a:xfrm>
            <a:off x="5396040" y="6583680"/>
            <a:ext cx="3671280" cy="2728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TW" sz="12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人形組會議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10" name="Picture 27"/>
          <p:cNvPicPr/>
          <p:nvPr/>
        </p:nvPicPr>
        <p:blipFill>
          <a:blip r:embed="rId14"/>
          <a:stretch/>
        </p:blipFill>
        <p:spPr>
          <a:xfrm>
            <a:off x="5133960" y="6597720"/>
            <a:ext cx="4009320" cy="259560"/>
          </a:xfrm>
          <a:prstGeom prst="rect">
            <a:avLst/>
          </a:prstGeom>
          <a:ln>
            <a:noFill/>
          </a:ln>
        </p:spPr>
      </p:pic>
      <p:pic>
        <p:nvPicPr>
          <p:cNvPr id="11" name="Picture 27"/>
          <p:cNvPicPr/>
          <p:nvPr/>
        </p:nvPicPr>
        <p:blipFill>
          <a:blip r:embed="rId14"/>
          <a:stretch/>
        </p:blipFill>
        <p:spPr>
          <a:xfrm>
            <a:off x="513396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12" name="Line 5"/>
          <p:cNvSpPr/>
          <p:nvPr/>
        </p:nvSpPr>
        <p:spPr>
          <a:xfrm>
            <a:off x="0" y="2707920"/>
            <a:ext cx="9144000" cy="0"/>
          </a:xfrm>
          <a:prstGeom prst="line">
            <a:avLst/>
          </a:prstGeom>
          <a:ln w="101520">
            <a:solidFill>
              <a:srgbClr val="FF99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" name="Picture 27"/>
          <p:cNvPicPr/>
          <p:nvPr/>
        </p:nvPicPr>
        <p:blipFill>
          <a:blip r:embed="rId16"/>
          <a:stretch/>
        </p:blipFill>
        <p:spPr>
          <a:xfrm>
            <a:off x="5867280" y="189000"/>
            <a:ext cx="3058560" cy="558000"/>
          </a:xfrm>
          <a:prstGeom prst="rect">
            <a:avLst/>
          </a:prstGeom>
          <a:ln>
            <a:noFill/>
          </a:ln>
        </p:spPr>
      </p:pic>
      <p:pic>
        <p:nvPicPr>
          <p:cNvPr id="14" name="Picture 27"/>
          <p:cNvPicPr/>
          <p:nvPr/>
        </p:nvPicPr>
        <p:blipFill>
          <a:blip r:embed="rId16"/>
          <a:stretch/>
        </p:blipFill>
        <p:spPr>
          <a:xfrm>
            <a:off x="5867280" y="189000"/>
            <a:ext cx="3058560" cy="558000"/>
          </a:xfrm>
          <a:prstGeom prst="rect">
            <a:avLst/>
          </a:prstGeom>
          <a:ln>
            <a:noFill/>
          </a:ln>
        </p:spPr>
      </p:pic>
      <p:pic>
        <p:nvPicPr>
          <p:cNvPr id="15" name="Picture 27"/>
          <p:cNvPicPr/>
          <p:nvPr/>
        </p:nvPicPr>
        <p:blipFill>
          <a:blip r:embed="rId16"/>
          <a:stretch/>
        </p:blipFill>
        <p:spPr>
          <a:xfrm>
            <a:off x="5867280" y="189000"/>
            <a:ext cx="3058560" cy="558000"/>
          </a:xfrm>
          <a:prstGeom prst="rect">
            <a:avLst/>
          </a:prstGeom>
          <a:ln>
            <a:noFill/>
          </a:ln>
        </p:spPr>
      </p:pic>
      <p:sp>
        <p:nvSpPr>
          <p:cNvPr id="16" name="CustomShape 6"/>
          <p:cNvSpPr/>
          <p:nvPr/>
        </p:nvSpPr>
        <p:spPr>
          <a:xfrm>
            <a:off x="179280" y="1701720"/>
            <a:ext cx="8713080" cy="862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CustomShape 7"/>
          <p:cNvSpPr/>
          <p:nvPr/>
        </p:nvSpPr>
        <p:spPr>
          <a:xfrm>
            <a:off x="1258920" y="2924280"/>
            <a:ext cx="6912720" cy="30963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8" name="Picture 27"/>
          <p:cNvPicPr/>
          <p:nvPr/>
        </p:nvPicPr>
        <p:blipFill>
          <a:blip r:embed="rId14"/>
          <a:stretch/>
        </p:blipFill>
        <p:spPr>
          <a:xfrm>
            <a:off x="5133960" y="6597720"/>
            <a:ext cx="4009320" cy="259560"/>
          </a:xfrm>
          <a:prstGeom prst="rect">
            <a:avLst/>
          </a:prstGeom>
          <a:ln>
            <a:noFill/>
          </a:ln>
        </p:spPr>
      </p:pic>
      <p:pic>
        <p:nvPicPr>
          <p:cNvPr id="19" name="Picture 25"/>
          <p:cNvPicPr/>
          <p:nvPr/>
        </p:nvPicPr>
        <p:blipFill>
          <a:blip r:embed="rId15"/>
          <a:stretch/>
        </p:blipFill>
        <p:spPr>
          <a:xfrm>
            <a:off x="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20" name="CustomShape 8"/>
          <p:cNvSpPr/>
          <p:nvPr/>
        </p:nvSpPr>
        <p:spPr>
          <a:xfrm>
            <a:off x="179280" y="6558120"/>
            <a:ext cx="3671280" cy="3034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zh-TW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淡江大學電機工程學系 </a:t>
            </a: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/ </a:t>
            </a:r>
            <a:r>
              <a:rPr lang="zh-TW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智慧型控制實驗室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21" name="Picture 25"/>
          <p:cNvPicPr/>
          <p:nvPr/>
        </p:nvPicPr>
        <p:blipFill>
          <a:blip r:embed="rId15"/>
          <a:stretch/>
        </p:blipFill>
        <p:spPr>
          <a:xfrm>
            <a:off x="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22" name="CustomShape 9"/>
          <p:cNvSpPr/>
          <p:nvPr/>
        </p:nvSpPr>
        <p:spPr>
          <a:xfrm>
            <a:off x="179280" y="6558120"/>
            <a:ext cx="3671280" cy="3034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zh-TW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淡江大學電機工程學系 </a:t>
            </a: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/ </a:t>
            </a:r>
            <a:r>
              <a:rPr lang="zh-TW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智慧型控制實驗室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23" name="Picture 25"/>
          <p:cNvPicPr/>
          <p:nvPr/>
        </p:nvPicPr>
        <p:blipFill>
          <a:blip r:embed="rId15"/>
          <a:stretch/>
        </p:blipFill>
        <p:spPr>
          <a:xfrm>
            <a:off x="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24" name="CustomShape 10"/>
          <p:cNvSpPr/>
          <p:nvPr/>
        </p:nvSpPr>
        <p:spPr>
          <a:xfrm>
            <a:off x="179280" y="6573960"/>
            <a:ext cx="3671280" cy="2728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I.C. LAB / Dept. of E. E., Tamkang University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25" name="圖片 30" descr="TKUICLAB02.bmp"/>
          <p:cNvPicPr/>
          <p:nvPr/>
        </p:nvPicPr>
        <p:blipFill>
          <a:blip r:embed="rId17"/>
          <a:stretch/>
        </p:blipFill>
        <p:spPr>
          <a:xfrm>
            <a:off x="152280" y="152280"/>
            <a:ext cx="3110760" cy="990000"/>
          </a:xfrm>
          <a:prstGeom prst="rect">
            <a:avLst/>
          </a:prstGeom>
          <a:ln>
            <a:noFill/>
          </a:ln>
        </p:spPr>
      </p:pic>
      <p:sp>
        <p:nvSpPr>
          <p:cNvPr id="26" name="PlaceHolder 1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zh-TW" sz="4400" b="0" strike="noStrike" spc="-1">
                <a:latin typeface="Arial"/>
              </a:rPr>
              <a:t>請按這裡編輯題名文字格式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1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3200" b="0" strike="noStrike" spc="-1">
                <a:latin typeface="Arial"/>
              </a:rPr>
              <a:t>請按這裡編輯大綱文字格式</a:t>
            </a:r>
            <a:endParaRPr lang="en-US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TW" sz="2800" b="0" strike="noStrike" spc="-1">
                <a:latin typeface="Arial"/>
              </a:rPr>
              <a:t>第二個大綱層次</a:t>
            </a:r>
            <a:endParaRPr lang="en-US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2400" b="0" strike="noStrike" spc="-1">
                <a:latin typeface="Arial"/>
              </a:rPr>
              <a:t>第三個大綱層次</a:t>
            </a:r>
            <a:endParaRPr lang="en-US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TW" sz="2000" b="0" strike="noStrike" spc="-1">
                <a:latin typeface="Arial"/>
              </a:rPr>
              <a:t>第四個大綱層次</a:t>
            </a:r>
            <a:endParaRPr lang="en-US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2000" b="0" strike="noStrike" spc="-1">
                <a:latin typeface="Arial"/>
              </a:rPr>
              <a:t>第五個大綱層次</a:t>
            </a:r>
            <a:endParaRPr lang="en-US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2000" b="0" strike="noStrike" spc="-1">
                <a:latin typeface="Arial"/>
              </a:rPr>
              <a:t>第六個大綱層次</a:t>
            </a:r>
            <a:endParaRPr lang="en-US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2000" b="0" strike="noStrike" spc="-1">
                <a:latin typeface="Arial"/>
              </a:rPr>
              <a:t>第七個大綱層次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30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/1</a:t>
            </a:r>
            <a:endParaRPr lang="en-US" altLang="zh-TW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27"/>
          <p:cNvPicPr/>
          <p:nvPr/>
        </p:nvPicPr>
        <p:blipFill>
          <a:blip r:embed="rId15"/>
          <a:stretch/>
        </p:blipFill>
        <p:spPr>
          <a:xfrm>
            <a:off x="5133960" y="6597720"/>
            <a:ext cx="4009320" cy="259560"/>
          </a:xfrm>
          <a:prstGeom prst="rect">
            <a:avLst/>
          </a:prstGeom>
          <a:ln>
            <a:noFill/>
          </a:ln>
        </p:spPr>
      </p:pic>
      <p:pic>
        <p:nvPicPr>
          <p:cNvPr id="65" name="Picture 25"/>
          <p:cNvPicPr/>
          <p:nvPr/>
        </p:nvPicPr>
        <p:blipFill>
          <a:blip r:embed="rId16"/>
          <a:stretch/>
        </p:blipFill>
        <p:spPr>
          <a:xfrm>
            <a:off x="0" y="6597720"/>
            <a:ext cx="4009320" cy="259560"/>
          </a:xfrm>
          <a:prstGeom prst="rect">
            <a:avLst/>
          </a:prstGeom>
          <a:ln>
            <a:noFill/>
          </a:ln>
        </p:spPr>
      </p:pic>
      <p:pic>
        <p:nvPicPr>
          <p:cNvPr id="66" name="Picture 27"/>
          <p:cNvPicPr/>
          <p:nvPr/>
        </p:nvPicPr>
        <p:blipFill>
          <a:blip r:embed="rId15"/>
          <a:stretch/>
        </p:blipFill>
        <p:spPr>
          <a:xfrm>
            <a:off x="513396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67" name="Line 1"/>
          <p:cNvSpPr/>
          <p:nvPr/>
        </p:nvSpPr>
        <p:spPr>
          <a:xfrm>
            <a:off x="0" y="1052280"/>
            <a:ext cx="9144000" cy="0"/>
          </a:xfrm>
          <a:prstGeom prst="line">
            <a:avLst/>
          </a:prstGeom>
          <a:ln w="88920">
            <a:solidFill>
              <a:srgbClr val="FF99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8" name="Picture 25"/>
          <p:cNvPicPr/>
          <p:nvPr/>
        </p:nvPicPr>
        <p:blipFill>
          <a:blip r:embed="rId16"/>
          <a:stretch/>
        </p:blipFill>
        <p:spPr>
          <a:xfrm>
            <a:off x="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69" name="CustomShape 2"/>
          <p:cNvSpPr/>
          <p:nvPr/>
        </p:nvSpPr>
        <p:spPr>
          <a:xfrm>
            <a:off x="179280" y="6558120"/>
            <a:ext cx="3671280" cy="3034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zh-TW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淡江大學電機工程學系 </a:t>
            </a: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/ </a:t>
            </a:r>
            <a:r>
              <a:rPr lang="zh-TW" sz="14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智慧型控制實驗室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70" name="Picture 27"/>
          <p:cNvPicPr/>
          <p:nvPr/>
        </p:nvPicPr>
        <p:blipFill>
          <a:blip r:embed="rId15"/>
          <a:stretch/>
        </p:blipFill>
        <p:spPr>
          <a:xfrm>
            <a:off x="5133960" y="6597720"/>
            <a:ext cx="4009320" cy="259560"/>
          </a:xfrm>
          <a:prstGeom prst="rect">
            <a:avLst/>
          </a:prstGeom>
          <a:ln>
            <a:noFill/>
          </a:ln>
        </p:spPr>
      </p:pic>
      <p:pic>
        <p:nvPicPr>
          <p:cNvPr id="71" name="Picture 25"/>
          <p:cNvPicPr/>
          <p:nvPr/>
        </p:nvPicPr>
        <p:blipFill>
          <a:blip r:embed="rId16"/>
          <a:stretch/>
        </p:blipFill>
        <p:spPr>
          <a:xfrm>
            <a:off x="0" y="6597720"/>
            <a:ext cx="4009320" cy="259560"/>
          </a:xfrm>
          <a:prstGeom prst="rect">
            <a:avLst/>
          </a:prstGeom>
          <a:ln>
            <a:noFill/>
          </a:ln>
        </p:spPr>
      </p:pic>
      <p:sp>
        <p:nvSpPr>
          <p:cNvPr id="72" name="CustomShape 3"/>
          <p:cNvSpPr/>
          <p:nvPr/>
        </p:nvSpPr>
        <p:spPr>
          <a:xfrm>
            <a:off x="179280" y="6573960"/>
            <a:ext cx="3671280" cy="2728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I.C. LAB / Dept. of E. E., Tamkang University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73" name="CustomShape 4"/>
          <p:cNvSpPr/>
          <p:nvPr/>
        </p:nvSpPr>
        <p:spPr>
          <a:xfrm>
            <a:off x="5396040" y="6583680"/>
            <a:ext cx="3671280" cy="2728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TW" sz="1200" b="0" strike="noStrike" spc="-1">
                <a:solidFill>
                  <a:srgbClr val="000000"/>
                </a:solidFill>
                <a:latin typeface="Times New Roman"/>
                <a:ea typeface="標楷體"/>
              </a:rPr>
              <a:t>人形組會議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zh-TW" sz="4400" b="0" strike="noStrike" spc="-1">
                <a:latin typeface="Arial"/>
              </a:rPr>
              <a:t>請按這裡編輯題名文字格式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3200" b="0" strike="noStrike" spc="-1">
                <a:latin typeface="Arial"/>
              </a:rPr>
              <a:t>請按這裡編輯大綱文字格式</a:t>
            </a:r>
            <a:endParaRPr lang="en-US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TW" sz="2800" b="0" strike="noStrike" spc="-1">
                <a:latin typeface="Arial"/>
              </a:rPr>
              <a:t>第二個大綱層次</a:t>
            </a:r>
            <a:endParaRPr lang="en-US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2400" b="0" strike="noStrike" spc="-1">
                <a:latin typeface="Arial"/>
              </a:rPr>
              <a:t>第三個大綱層次</a:t>
            </a:r>
            <a:endParaRPr lang="en-US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TW" sz="2000" b="0" strike="noStrike" spc="-1">
                <a:latin typeface="Arial"/>
              </a:rPr>
              <a:t>第四個大綱層次</a:t>
            </a:r>
            <a:endParaRPr lang="en-US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2000" b="0" strike="noStrike" spc="-1">
                <a:latin typeface="Arial"/>
              </a:rPr>
              <a:t>第五個大綱層次</a:t>
            </a:r>
            <a:endParaRPr lang="en-US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2000" b="0" strike="noStrike" spc="-1">
                <a:latin typeface="Arial"/>
              </a:rPr>
              <a:t>第六個大綱層次</a:t>
            </a:r>
            <a:endParaRPr lang="en-US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TW" sz="2000" b="0" strike="noStrike" spc="-1">
                <a:latin typeface="Arial"/>
              </a:rPr>
              <a:t>第七個大綱層次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4" name="Rectangle 5">
            <a:extLst/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78213" y="6465268"/>
            <a:ext cx="1296987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r>
              <a:rPr lang="en-US" altLang="zh-TW" dirty="0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‹#›</a:t>
            </a:fld>
            <a:r>
              <a:rPr lang="en-US" altLang="zh-TW" dirty="0" smtClean="0"/>
              <a:t>/66</a:t>
            </a:r>
            <a:endParaRPr lang="en-US" altLang="zh-TW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9.png"/><Relationship Id="rId4" Type="http://schemas.openxmlformats.org/officeDocument/2006/relationships/image" Target="../media/image20.png"/><Relationship Id="rId9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1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9.png"/><Relationship Id="rId9" Type="http://schemas.openxmlformats.org/officeDocument/2006/relationships/image" Target="../media/image3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6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圖片 6" descr="home4.bmp"/>
          <p:cNvPicPr/>
          <p:nvPr/>
        </p:nvPicPr>
        <p:blipFill>
          <a:blip r:embed="rId3"/>
          <a:stretch/>
        </p:blipFill>
        <p:spPr>
          <a:xfrm>
            <a:off x="7456516" y="4106486"/>
            <a:ext cx="1576212" cy="2374593"/>
          </a:xfrm>
          <a:prstGeom prst="rect">
            <a:avLst/>
          </a:prstGeom>
          <a:ln>
            <a:noFill/>
          </a:ln>
        </p:spPr>
      </p:pic>
      <p:pic>
        <p:nvPicPr>
          <p:cNvPr id="119" name="圖片 7" descr="hum7_1.bmp"/>
          <p:cNvPicPr/>
          <p:nvPr/>
        </p:nvPicPr>
        <p:blipFill>
          <a:blip r:embed="rId4"/>
          <a:stretch/>
        </p:blipFill>
        <p:spPr>
          <a:xfrm>
            <a:off x="0" y="4174134"/>
            <a:ext cx="2199780" cy="2269702"/>
          </a:xfrm>
          <a:prstGeom prst="rect">
            <a:avLst/>
          </a:prstGeom>
          <a:ln>
            <a:noFill/>
          </a:ln>
        </p:spPr>
      </p:pic>
      <p:pic>
        <p:nvPicPr>
          <p:cNvPr id="120" name="Picture 6" descr="MSLmark"/>
          <p:cNvPicPr/>
          <p:nvPr/>
        </p:nvPicPr>
        <p:blipFill>
          <a:blip r:embed="rId5"/>
          <a:stretch/>
        </p:blipFill>
        <p:spPr>
          <a:xfrm>
            <a:off x="3956858" y="4751705"/>
            <a:ext cx="1368164" cy="1729375"/>
          </a:xfrm>
          <a:prstGeom prst="rect">
            <a:avLst/>
          </a:prstGeom>
          <a:ln>
            <a:noFill/>
          </a:ln>
        </p:spPr>
      </p:pic>
      <p:sp>
        <p:nvSpPr>
          <p:cNvPr id="121" name="CustomShape 1"/>
          <p:cNvSpPr/>
          <p:nvPr/>
        </p:nvSpPr>
        <p:spPr>
          <a:xfrm>
            <a:off x="280440" y="1213782"/>
            <a:ext cx="8721000" cy="152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TW" altLang="en-US" sz="48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視覺感測技術應用實務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7" name="CustomShape 1"/>
          <p:cNvSpPr/>
          <p:nvPr/>
        </p:nvSpPr>
        <p:spPr>
          <a:xfrm>
            <a:off x="280440" y="2898977"/>
            <a:ext cx="8721000" cy="10505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TW" altLang="en-US" sz="3600" b="0" strike="noStrike" spc="-1" dirty="0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影像混合顯示功能</a:t>
            </a:r>
            <a:endParaRPr lang="en-US" altLang="zh-TW" sz="3600" b="0" strike="noStrike" spc="-1" dirty="0" smtClean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>
              <a:lnSpc>
                <a:spcPct val="100000"/>
              </a:lnSpc>
            </a:pPr>
            <a:r>
              <a:rPr lang="zh-TW" altLang="en-US" sz="3600" spc="-1" dirty="0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第二</a:t>
            </a:r>
            <a:r>
              <a:rPr lang="zh-TW" altLang="en-US" sz="3600" spc="-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組</a:t>
            </a:r>
            <a:endParaRPr lang="en-US" sz="3600" b="0" strike="noStrike" spc="-1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CustomShape 1"/>
          <p:cNvSpPr/>
          <p:nvPr/>
        </p:nvSpPr>
        <p:spPr>
          <a:xfrm>
            <a:off x="280440" y="3949527"/>
            <a:ext cx="8721000" cy="8021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TW" altLang="en-US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組員</a:t>
            </a:r>
            <a:r>
              <a:rPr lang="en-US" altLang="zh-TW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李宗晏 </a:t>
            </a:r>
            <a:r>
              <a:rPr lang="en-US" altLang="zh-TW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608470042(100%)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201089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轉換影像資料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型</a:t>
            </a:r>
            <a:r>
              <a:rPr lang="zh-TW" altLang="en-US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態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(Project1.py</a:t>
            </a:r>
            <a:r>
              <a:rPr lang="en-US" altLang="zh-TW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altLang="zh-TW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程式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98" y="1952887"/>
            <a:ext cx="7655764" cy="1138181"/>
          </a:xfrm>
          <a:prstGeom prst="rect">
            <a:avLst/>
          </a:prstGeom>
        </p:spPr>
      </p:pic>
      <p:sp>
        <p:nvSpPr>
          <p:cNvPr id="7" name="CustomShape 1"/>
          <p:cNvSpPr/>
          <p:nvPr/>
        </p:nvSpPr>
        <p:spPr>
          <a:xfrm>
            <a:off x="152281" y="3470697"/>
            <a:ext cx="4499232" cy="29945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fore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跟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back</a:t>
            </a:r>
            <a:endParaRPr lang="en-US" altLang="zh-TW" sz="2400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資料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型態</a:t>
            </a: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1270620" lvl="2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Ø"/>
            </a:pP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uint8 =&gt; float32</a:t>
            </a: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數值範圍</a:t>
            </a: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1270620" lvl="2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Ø"/>
            </a:pP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0.0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~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255.0</a:t>
            </a:r>
          </a:p>
        </p:txBody>
      </p:sp>
      <p:sp>
        <p:nvSpPr>
          <p:cNvPr id="11" name="CustomShape 1"/>
          <p:cNvSpPr/>
          <p:nvPr/>
        </p:nvSpPr>
        <p:spPr>
          <a:xfrm>
            <a:off x="4651513" y="3470696"/>
            <a:ext cx="4240847" cy="29945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a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lpha</a:t>
            </a:r>
            <a:endParaRPr lang="en-US" altLang="zh-TW" sz="2800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資料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型態</a:t>
            </a: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1270620" lvl="2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Ø"/>
            </a:pP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uint8 =&gt; float32</a:t>
            </a: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數值範圍</a:t>
            </a: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1270620" lvl="2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Ø"/>
            </a:pP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0.0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~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1.0</a:t>
            </a:r>
          </a:p>
        </p:txBody>
      </p:sp>
      <p:sp>
        <p:nvSpPr>
          <p:cNvPr id="14" name="投影片編號版面配置區 1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10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7537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影像混合跟前景在背景中向右移</a:t>
            </a:r>
            <a:r>
              <a:rPr lang="zh-TW" altLang="en-US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顯示</a:t>
            </a:r>
            <a:endParaRPr lang="en-US" altLang="zh-TW" sz="2800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/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程式</a:t>
            </a:r>
            <a:r>
              <a:rPr lang="en-US" altLang="zh-TW" sz="40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(Project1.py</a:t>
            </a:r>
            <a:r>
              <a:rPr lang="en-US" altLang="zh-TW" sz="40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en-US" altLang="zh-TW" sz="4000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08" y="2073256"/>
            <a:ext cx="8057143" cy="3619048"/>
          </a:xfrm>
          <a:prstGeom prst="rect">
            <a:avLst/>
          </a:prstGeom>
        </p:spPr>
      </p:pic>
      <p:sp>
        <p:nvSpPr>
          <p:cNvPr id="12" name="投影片編號版面配置區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11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5652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影像混合跟</a:t>
            </a:r>
            <a:r>
              <a:rPr lang="zh-TW" altLang="en-US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前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景在背景中正中央顯示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/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程式</a:t>
            </a:r>
            <a:r>
              <a:rPr lang="en-US" altLang="zh-TW" sz="40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(Project1.py</a:t>
            </a:r>
            <a:r>
              <a:rPr lang="en-US" altLang="zh-TW" sz="40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en-US" altLang="zh-TW" sz="4000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23" y="2058970"/>
            <a:ext cx="8285714" cy="3647619"/>
          </a:xfrm>
          <a:prstGeom prst="rect">
            <a:avLst/>
          </a:prstGeom>
        </p:spPr>
      </p:pic>
      <p:sp>
        <p:nvSpPr>
          <p:cNvPr id="12" name="投影片編號版面配置區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12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29727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MyDoBlending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跟</a:t>
            </a:r>
            <a:r>
              <a:rPr lang="en-US" altLang="zh-TW" sz="2800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DoBlending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成員</a:t>
            </a:r>
            <a:r>
              <a:rPr lang="zh-TW" altLang="en-US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函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式</a:t>
            </a:r>
            <a:endParaRPr lang="en-US" altLang="zh-TW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6220" indent="-34290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r>
              <a:rPr lang="en-US" sz="2400" b="0" strike="noStrike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My_fore</a:t>
            </a:r>
            <a:r>
              <a:rPr lang="en-US" sz="24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= </a:t>
            </a:r>
            <a:r>
              <a:rPr lang="zh-TW" altLang="en-US" sz="24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前景</a:t>
            </a:r>
            <a:r>
              <a:rPr lang="en-US" sz="24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* Alpha * Beta</a:t>
            </a:r>
            <a:r>
              <a:rPr lang="zh-TW" altLang="en-US" sz="24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sz="24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+ 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背景</a:t>
            </a: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* </a:t>
            </a: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Alpha * (1.0 - Beta)</a:t>
            </a:r>
          </a:p>
          <a:p>
            <a:pPr marL="356220" indent="-34290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r>
              <a:rPr lang="en-US" sz="2400" b="0" strike="noStrike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My_back</a:t>
            </a:r>
            <a:r>
              <a:rPr lang="en-US" sz="24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= 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背景</a:t>
            </a: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* (1.0 - Alpha)</a:t>
            </a:r>
            <a:endParaRPr lang="en-US" sz="24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/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獨特設計之處</a:t>
            </a:r>
            <a:r>
              <a:rPr lang="en-US" altLang="zh-TW" sz="4000" spc="-1" dirty="0">
                <a:solidFill>
                  <a:srgbClr val="000000"/>
                </a:solidFill>
                <a:latin typeface="Times New Roman"/>
                <a:ea typeface="標楷體"/>
              </a:rPr>
              <a:t>(cv2IP.py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)</a:t>
            </a:r>
            <a:endParaRPr lang="en-US" altLang="zh-TW" sz="4000" spc="-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78" y="1933846"/>
            <a:ext cx="8396004" cy="2940788"/>
          </a:xfrm>
          <a:prstGeom prst="rect">
            <a:avLst/>
          </a:prstGeom>
        </p:spPr>
      </p:pic>
      <p:sp>
        <p:nvSpPr>
          <p:cNvPr id="12" name="投影片編號版面配置區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13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203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79" y="1219320"/>
            <a:ext cx="4389903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Alpha = alpha, Beta = 1.0 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獨特設計之處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20" name="CustomShape 1"/>
          <p:cNvSpPr/>
          <p:nvPr/>
        </p:nvSpPr>
        <p:spPr>
          <a:xfrm>
            <a:off x="4542182" y="1219320"/>
            <a:ext cx="4482548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Alpha = alpha, Beta = 0.75 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257" y="1909969"/>
            <a:ext cx="2522943" cy="2102453"/>
          </a:xfrm>
          <a:prstGeom prst="rect">
            <a:avLst/>
          </a:prstGeom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256" y="4326830"/>
            <a:ext cx="2522943" cy="2102453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077" y="1909969"/>
            <a:ext cx="2522944" cy="2102453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077" y="4326829"/>
            <a:ext cx="2522944" cy="2102453"/>
          </a:xfrm>
          <a:prstGeom prst="rect">
            <a:avLst/>
          </a:prstGeom>
        </p:spPr>
      </p:pic>
      <p:sp>
        <p:nvSpPr>
          <p:cNvPr id="23" name="文字方塊 22"/>
          <p:cNvSpPr txBox="1"/>
          <p:nvPr/>
        </p:nvSpPr>
        <p:spPr>
          <a:xfrm>
            <a:off x="1774928" y="2126744"/>
            <a:ext cx="347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TW" alt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4096179" y="2126743"/>
            <a:ext cx="1733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</a:t>
            </a:r>
            <a:r>
              <a:rPr lang="zh-TW" altLang="en-US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</a:t>
            </a:r>
            <a:endParaRPr lang="zh-TW" alt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向左箭號 23"/>
          <p:cNvSpPr/>
          <p:nvPr/>
        </p:nvSpPr>
        <p:spPr>
          <a:xfrm>
            <a:off x="3457498" y="2174010"/>
            <a:ext cx="620769" cy="551795"/>
          </a:xfrm>
          <a:prstGeom prst="lef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/>
          <p:cNvSpPr txBox="1"/>
          <p:nvPr/>
        </p:nvSpPr>
        <p:spPr>
          <a:xfrm>
            <a:off x="4078267" y="3287975"/>
            <a:ext cx="1931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</a:t>
            </a:r>
            <a:r>
              <a:rPr lang="zh-TW" altLang="en-US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0.75</a:t>
            </a:r>
            <a:endParaRPr lang="zh-TW" alt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向左箭號 28"/>
          <p:cNvSpPr/>
          <p:nvPr/>
        </p:nvSpPr>
        <p:spPr>
          <a:xfrm rot="10800000">
            <a:off x="6022216" y="3335244"/>
            <a:ext cx="620769" cy="551795"/>
          </a:xfrm>
          <a:prstGeom prst="lef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/>
          <p:cNvSpPr txBox="1"/>
          <p:nvPr/>
        </p:nvSpPr>
        <p:spPr>
          <a:xfrm>
            <a:off x="6349837" y="2126741"/>
            <a:ext cx="347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TW" alt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1558393" y="4478775"/>
            <a:ext cx="780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</a:t>
            </a:r>
            <a:endParaRPr lang="zh-TW" alt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6133302" y="4482082"/>
            <a:ext cx="780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</a:t>
            </a:r>
            <a:endParaRPr lang="zh-TW" alt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4190938" y="4478775"/>
            <a:ext cx="1215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0*1.0</a:t>
            </a:r>
            <a:endParaRPr lang="zh-TW" alt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向左箭號 34"/>
          <p:cNvSpPr/>
          <p:nvPr/>
        </p:nvSpPr>
        <p:spPr>
          <a:xfrm>
            <a:off x="3500655" y="4518562"/>
            <a:ext cx="620769" cy="551795"/>
          </a:xfrm>
          <a:prstGeom prst="lef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向左箭號 35"/>
          <p:cNvSpPr/>
          <p:nvPr/>
        </p:nvSpPr>
        <p:spPr>
          <a:xfrm rot="10800000">
            <a:off x="6010165" y="5679695"/>
            <a:ext cx="620769" cy="551795"/>
          </a:xfrm>
          <a:prstGeom prst="lef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文字方塊 36"/>
          <p:cNvSpPr txBox="1"/>
          <p:nvPr/>
        </p:nvSpPr>
        <p:spPr>
          <a:xfrm>
            <a:off x="4090317" y="5631246"/>
            <a:ext cx="1931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</a:t>
            </a:r>
            <a:r>
              <a:rPr lang="zh-TW" altLang="en-US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altLang="zh-TW" sz="3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0.25</a:t>
            </a:r>
            <a:endParaRPr lang="zh-TW" alt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82621" y="2699585"/>
            <a:ext cx="1287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前景圖</a:t>
            </a:r>
            <a:endParaRPr lang="zh-TW" altLang="en-US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82977" y="4969020"/>
            <a:ext cx="1287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背</a:t>
            </a:r>
            <a:r>
              <a:rPr lang="zh-TW" altLang="en-US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景圖</a:t>
            </a:r>
            <a:endParaRPr lang="zh-TW" altLang="en-US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14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0615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Alpha = alpha, Beta = 1.0 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獨特設計之處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80" y="1989483"/>
            <a:ext cx="1691640" cy="14097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797" y="1989483"/>
            <a:ext cx="1691640" cy="14097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80" y="4275483"/>
            <a:ext cx="1691640" cy="14097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797" y="4275483"/>
            <a:ext cx="1691640" cy="14097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314" y="4275483"/>
            <a:ext cx="1691640" cy="14097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314" y="1989483"/>
            <a:ext cx="1691640" cy="140970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433" y="3177928"/>
            <a:ext cx="1691640" cy="1409700"/>
          </a:xfrm>
          <a:prstGeom prst="rect">
            <a:avLst/>
          </a:prstGeom>
        </p:spPr>
      </p:pic>
      <p:sp>
        <p:nvSpPr>
          <p:cNvPr id="11" name="乘號 10"/>
          <p:cNvSpPr/>
          <p:nvPr/>
        </p:nvSpPr>
        <p:spPr>
          <a:xfrm>
            <a:off x="1915705" y="2412363"/>
            <a:ext cx="555306" cy="563939"/>
          </a:xfrm>
          <a:prstGeom prst="mathMultiply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等於 11"/>
          <p:cNvSpPr/>
          <p:nvPr/>
        </p:nvSpPr>
        <p:spPr>
          <a:xfrm>
            <a:off x="4265626" y="2377134"/>
            <a:ext cx="528499" cy="634395"/>
          </a:xfrm>
          <a:prstGeom prst="mathEqual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5" name="乘號 14"/>
          <p:cNvSpPr/>
          <p:nvPr/>
        </p:nvSpPr>
        <p:spPr>
          <a:xfrm>
            <a:off x="1915705" y="4698363"/>
            <a:ext cx="555306" cy="563939"/>
          </a:xfrm>
          <a:prstGeom prst="mathMultiply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等於 15"/>
          <p:cNvSpPr/>
          <p:nvPr/>
        </p:nvSpPr>
        <p:spPr>
          <a:xfrm>
            <a:off x="4265626" y="4659287"/>
            <a:ext cx="528499" cy="634395"/>
          </a:xfrm>
          <a:prstGeom prst="mathEqual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3" name="加號 12"/>
          <p:cNvSpPr/>
          <p:nvPr/>
        </p:nvSpPr>
        <p:spPr>
          <a:xfrm>
            <a:off x="5365813" y="3535576"/>
            <a:ext cx="664641" cy="696729"/>
          </a:xfrm>
          <a:prstGeom prst="mathPlus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等於 18"/>
          <p:cNvSpPr/>
          <p:nvPr/>
        </p:nvSpPr>
        <p:spPr>
          <a:xfrm>
            <a:off x="6672130" y="3565581"/>
            <a:ext cx="528499" cy="634395"/>
          </a:xfrm>
          <a:prstGeom prst="mathEqual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4" name="投影片編號版面配置區 2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15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2272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Alpha = alpha, Beta = 0.75 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獨特設計之處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80" y="1989483"/>
            <a:ext cx="1691640" cy="14097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80" y="4275483"/>
            <a:ext cx="1691640" cy="1409700"/>
          </a:xfrm>
          <a:prstGeom prst="rect">
            <a:avLst/>
          </a:prstGeom>
        </p:spPr>
      </p:pic>
      <p:sp>
        <p:nvSpPr>
          <p:cNvPr id="11" name="乘號 10"/>
          <p:cNvSpPr/>
          <p:nvPr/>
        </p:nvSpPr>
        <p:spPr>
          <a:xfrm>
            <a:off x="1915705" y="2412363"/>
            <a:ext cx="555306" cy="563939"/>
          </a:xfrm>
          <a:prstGeom prst="mathMultiply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等於 11"/>
          <p:cNvSpPr/>
          <p:nvPr/>
        </p:nvSpPr>
        <p:spPr>
          <a:xfrm>
            <a:off x="4265626" y="2377134"/>
            <a:ext cx="528499" cy="634395"/>
          </a:xfrm>
          <a:prstGeom prst="mathEqual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5" name="乘號 14"/>
          <p:cNvSpPr/>
          <p:nvPr/>
        </p:nvSpPr>
        <p:spPr>
          <a:xfrm>
            <a:off x="1915705" y="4698363"/>
            <a:ext cx="555306" cy="563939"/>
          </a:xfrm>
          <a:prstGeom prst="mathMultiply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等於 15"/>
          <p:cNvSpPr/>
          <p:nvPr/>
        </p:nvSpPr>
        <p:spPr>
          <a:xfrm>
            <a:off x="4265626" y="4659287"/>
            <a:ext cx="528499" cy="634395"/>
          </a:xfrm>
          <a:prstGeom prst="mathEqual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3" name="加號 12"/>
          <p:cNvSpPr/>
          <p:nvPr/>
        </p:nvSpPr>
        <p:spPr>
          <a:xfrm>
            <a:off x="5365813" y="3535576"/>
            <a:ext cx="664641" cy="696729"/>
          </a:xfrm>
          <a:prstGeom prst="mathPlus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等於 18"/>
          <p:cNvSpPr/>
          <p:nvPr/>
        </p:nvSpPr>
        <p:spPr>
          <a:xfrm>
            <a:off x="6672130" y="3565581"/>
            <a:ext cx="528499" cy="634395"/>
          </a:xfrm>
          <a:prstGeom prst="mathEqual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851" y="1989482"/>
            <a:ext cx="1691641" cy="1409701"/>
          </a:xfrm>
          <a:prstGeom prst="rect">
            <a:avLst/>
          </a:prstGeom>
        </p:spPr>
      </p:pic>
      <p:pic>
        <p:nvPicPr>
          <p:cNvPr id="17" name="圖片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641" y="4275483"/>
            <a:ext cx="1691796" cy="1409830"/>
          </a:xfrm>
          <a:prstGeom prst="rect">
            <a:avLst/>
          </a:prstGeom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763" y="3173712"/>
            <a:ext cx="1701757" cy="1418131"/>
          </a:xfrm>
          <a:prstGeom prst="rect">
            <a:avLst/>
          </a:prstGeom>
        </p:spPr>
      </p:pic>
      <p:pic>
        <p:nvPicPr>
          <p:cNvPr id="20" name="圖片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158" y="4275483"/>
            <a:ext cx="1691796" cy="140983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259" y="1989482"/>
            <a:ext cx="1691641" cy="1409701"/>
          </a:xfrm>
          <a:prstGeom prst="rect">
            <a:avLst/>
          </a:prstGeom>
        </p:spPr>
      </p:pic>
      <p:sp>
        <p:nvSpPr>
          <p:cNvPr id="25" name="投影片編號版面配置區 2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16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9126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>
                <a:solidFill>
                  <a:srgbClr val="000000"/>
                </a:solidFill>
                <a:latin typeface="Times New Roman"/>
                <a:ea typeface="標楷體"/>
              </a:rPr>
              <a:t>結果展示</a:t>
            </a:r>
          </a:p>
        </p:txBody>
      </p:sp>
      <p:pic>
        <p:nvPicPr>
          <p:cNvPr id="6" name="F1C71C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257051"/>
            <a:ext cx="9144000" cy="5170487"/>
          </a:xfrm>
          <a:prstGeom prst="rect">
            <a:avLst/>
          </a:prstGeom>
        </p:spPr>
      </p:pic>
      <p:sp>
        <p:nvSpPr>
          <p:cNvPr id="15" name="投影片編號版面配置區 1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17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42674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1332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</a:pP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組員分工表</a:t>
            </a:r>
            <a:endParaRPr lang="en-US" sz="4000" b="0" strike="noStrike" spc="-1" dirty="0">
              <a:latin typeface="Arial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5922788"/>
              </p:ext>
            </p:extLst>
          </p:nvPr>
        </p:nvGraphicFramePr>
        <p:xfrm>
          <a:off x="1355233" y="2569815"/>
          <a:ext cx="6356493" cy="17141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8831">
                  <a:extLst>
                    <a:ext uri="{9D8B030D-6E8A-4147-A177-3AD203B41FA5}">
                      <a16:colId xmlns:a16="http://schemas.microsoft.com/office/drawing/2014/main" val="120633236"/>
                    </a:ext>
                  </a:extLst>
                </a:gridCol>
                <a:gridCol w="2118831">
                  <a:extLst>
                    <a:ext uri="{9D8B030D-6E8A-4147-A177-3AD203B41FA5}">
                      <a16:colId xmlns:a16="http://schemas.microsoft.com/office/drawing/2014/main" val="3040202800"/>
                    </a:ext>
                  </a:extLst>
                </a:gridCol>
                <a:gridCol w="2118831">
                  <a:extLst>
                    <a:ext uri="{9D8B030D-6E8A-4147-A177-3AD203B41FA5}">
                      <a16:colId xmlns:a16="http://schemas.microsoft.com/office/drawing/2014/main" val="3916149918"/>
                    </a:ext>
                  </a:extLst>
                </a:gridCol>
              </a:tblGrid>
              <a:tr h="73991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組員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工作分配比重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24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內容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4682818"/>
                  </a:ext>
                </a:extLst>
              </a:tr>
              <a:tr h="97421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李宗晏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altLang="zh-TW" sz="24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100%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程式、報告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171431"/>
                  </a:ext>
                </a:extLst>
              </a:tr>
            </a:tbl>
          </a:graphicData>
        </a:graphic>
      </p:graphicFrame>
      <p:sp>
        <p:nvSpPr>
          <p:cNvPr id="12" name="投影片編號版面配置區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18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9939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圖片 6" descr="home4.bmp"/>
          <p:cNvPicPr>
            <a:picLocks noChangeAspect="1"/>
          </p:cNvPicPr>
          <p:nvPr/>
        </p:nvPicPr>
        <p:blipFill>
          <a:blip r:embed="rId3" cstate="print">
            <a:lum bright="90000" contrast="-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863" y="3429002"/>
            <a:ext cx="1922462" cy="3052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圖片 7" descr="hum7_1.bmp"/>
          <p:cNvPicPr>
            <a:picLocks noChangeAspect="1"/>
          </p:cNvPicPr>
          <p:nvPr/>
        </p:nvPicPr>
        <p:blipFill>
          <a:blip r:embed="rId4" cstate="print">
            <a:lum bright="90000" contrast="-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3886201"/>
            <a:ext cx="2400300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6" descr="MSLmark"/>
          <p:cNvPicPr>
            <a:picLocks noChangeAspect="1" noChangeArrowheads="1"/>
          </p:cNvPicPr>
          <p:nvPr/>
        </p:nvPicPr>
        <p:blipFill>
          <a:blip r:embed="rId5" cstate="print">
            <a:lum bright="90000" contrast="-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4343400"/>
            <a:ext cx="1784350" cy="2066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3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</a:t>
            </a:r>
            <a:r>
              <a:rPr lang="en-US" altLang="zh-TW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</a:t>
            </a:r>
            <a:endParaRPr lang="en-US" altLang="zh-TW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19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1397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實現方法</a:t>
            </a:r>
            <a:endParaRPr lang="en-US" altLang="zh-TW" sz="2800" b="0" strike="noStrike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獨特設計之處</a:t>
            </a:r>
            <a:endParaRPr lang="en-US" altLang="zh-TW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結果展示</a:t>
            </a:r>
            <a:endParaRPr lang="en-US" altLang="zh-TW" sz="2800" b="0" strike="noStrike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組員分工表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目錄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2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1168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76240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1332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</a:pP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動作流程圖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592" y="2278503"/>
            <a:ext cx="7343775" cy="2828925"/>
          </a:xfrm>
          <a:prstGeom prst="rect">
            <a:avLst/>
          </a:prstGeom>
        </p:spPr>
      </p:pic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3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4085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883932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本次程式</a:t>
            </a:r>
            <a:r>
              <a:rPr lang="en-US" altLang="zh-TW" sz="2800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BaseIP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和</a:t>
            </a:r>
            <a:r>
              <a:rPr lang="en-US" altLang="zh-TW" sz="2800" spc="-1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AlphaBlend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的成員函式都使用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static method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，因為本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次類別的成員函式不需要像是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self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或是</a:t>
            </a:r>
            <a:r>
              <a:rPr lang="en-US" altLang="zh-TW" sz="2800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cls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等實例或類別的參考，所以使用</a:t>
            </a:r>
            <a:r>
              <a:rPr lang="en-US" altLang="zh-TW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static 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method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可以比較簡明且有效率。</a:t>
            </a:r>
            <a:endParaRPr lang="en-US" altLang="zh-TW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r>
              <a:rPr lang="zh-TW" altLang="en-US" sz="24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簡明的部分在於不需要多接收一個無關緊要的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引數</a:t>
            </a: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r>
              <a:rPr lang="zh-TW" altLang="en-US" sz="24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效率在於一般的實例方法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是</a:t>
            </a: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bound method(</a:t>
            </a:r>
            <a:r>
              <a:rPr lang="zh-TW" altLang="en-US" sz="24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是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個</a:t>
            </a:r>
            <a:r>
              <a:rPr lang="en-US" altLang="zh-TW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object)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且</a:t>
            </a:r>
            <a:r>
              <a:rPr lang="zh-TW" altLang="en-US" sz="24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是在我們要使用他的時候才生成，這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會多花費一點的時間，</a:t>
            </a:r>
            <a:r>
              <a:rPr lang="zh-TW" altLang="en-US" sz="24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而靜態方法並不會</a:t>
            </a: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使用類別方法的類型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4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5931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5498022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BaseIP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類別</a:t>
            </a:r>
            <a:endParaRPr lang="en-US" altLang="zh-TW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程式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(cv2IP.py)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8" name="CustomShape 1"/>
          <p:cNvSpPr/>
          <p:nvPr/>
        </p:nvSpPr>
        <p:spPr>
          <a:xfrm>
            <a:off x="5650302" y="1219320"/>
            <a:ext cx="3398902" cy="534538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AlphaBlend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類別的繼承與建構式</a:t>
            </a:r>
            <a:endParaRPr lang="en-US" altLang="zh-TW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80" y="1897282"/>
            <a:ext cx="5370990" cy="4447746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406" y="2259591"/>
            <a:ext cx="3226694" cy="1121826"/>
          </a:xfrm>
          <a:prstGeom prst="rect">
            <a:avLst/>
          </a:prstGeom>
        </p:spPr>
      </p:pic>
      <p:sp>
        <p:nvSpPr>
          <p:cNvPr id="12" name="投影片編號版面配置區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5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1488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1219320"/>
            <a:ext cx="4320360" cy="532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主函式</a:t>
            </a:r>
            <a:endParaRPr lang="en-US" altLang="zh-TW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程式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(Project1.py)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50" y="4172152"/>
            <a:ext cx="3028718" cy="87789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93" y="2132089"/>
            <a:ext cx="3746935" cy="1502728"/>
          </a:xfrm>
          <a:prstGeom prst="rect">
            <a:avLst/>
          </a:prstGeom>
        </p:spPr>
      </p:pic>
      <p:sp>
        <p:nvSpPr>
          <p:cNvPr id="8" name="CustomShape 1"/>
          <p:cNvSpPr/>
          <p:nvPr/>
        </p:nvSpPr>
        <p:spPr>
          <a:xfrm>
            <a:off x="4472640" y="1219320"/>
            <a:ext cx="4419720" cy="534538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創建</a:t>
            </a:r>
            <a:r>
              <a:rPr lang="en-US" altLang="zh-TW" sz="2800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AlphaBlend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的物件</a:t>
            </a:r>
            <a:endParaRPr lang="en-US" altLang="zh-TW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endParaRPr lang="en-US" altLang="zh-TW" sz="2400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813420" lvl="1" indent="-342900" algn="just">
              <a:spcBef>
                <a:spcPts val="799"/>
              </a:spcBef>
              <a:buClr>
                <a:srgbClr val="FF9900"/>
              </a:buClr>
              <a:buFont typeface="Wingdings" panose="05000000000000000000" pitchFamily="2" charset="2"/>
              <a:buChar char="n"/>
            </a:pP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使用</a:t>
            </a:r>
            <a:r>
              <a:rPr lang="zh-TW" altLang="en-US" sz="2400" spc="-1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</a:rPr>
              <a:t>物件導向方式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來呼叫</a:t>
            </a: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470520" lvl="1" algn="just">
              <a:spcBef>
                <a:spcPts val="799"/>
              </a:spcBef>
              <a:buClr>
                <a:srgbClr val="FF9900"/>
              </a:buClr>
            </a:pPr>
            <a:r>
              <a:rPr lang="zh-TW" altLang="en-US" sz="24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sz="24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  類別中的成員函式</a:t>
            </a:r>
            <a:endParaRPr lang="en-US" altLang="zh-TW" sz="24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altLang="zh-TW" sz="2800" spc="-1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033" y="2132089"/>
            <a:ext cx="3217355" cy="855680"/>
          </a:xfrm>
          <a:prstGeom prst="rect">
            <a:avLst/>
          </a:prstGeom>
        </p:spPr>
      </p:pic>
      <p:sp>
        <p:nvSpPr>
          <p:cNvPr id="15" name="投影片編號版面配置區 1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6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6734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2786332"/>
            <a:ext cx="4444658" cy="37599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前景圖 </a:t>
            </a:r>
            <a:r>
              <a:rPr lang="en-US" altLang="zh-TW" sz="2800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SrcImg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(240, 200)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/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>
                <a:solidFill>
                  <a:srgbClr val="000000"/>
                </a:solidFill>
                <a:latin typeface="Times New Roman"/>
                <a:ea typeface="標楷體"/>
              </a:rPr>
              <a:t>程式</a:t>
            </a:r>
            <a:r>
              <a:rPr lang="en-US" altLang="zh-TW" sz="4000" spc="-1" dirty="0">
                <a:solidFill>
                  <a:srgbClr val="000000"/>
                </a:solidFill>
                <a:latin typeface="Times New Roman"/>
                <a:ea typeface="標楷體"/>
              </a:rPr>
              <a:t>(Project1.py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)</a:t>
            </a:r>
            <a:endParaRPr lang="en-US" altLang="zh-TW" sz="4000" spc="-1" dirty="0"/>
          </a:p>
        </p:txBody>
      </p:sp>
      <p:sp>
        <p:nvSpPr>
          <p:cNvPr id="6" name="CustomShape 1"/>
          <p:cNvSpPr/>
          <p:nvPr/>
        </p:nvSpPr>
        <p:spPr>
          <a:xfrm>
            <a:off x="4596938" y="2786332"/>
            <a:ext cx="4397432" cy="37599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背景圖 </a:t>
            </a:r>
            <a:r>
              <a:rPr lang="en-US" altLang="zh-TW" sz="2800" b="0" strike="noStrike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back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(1050, 1680)</a:t>
            </a:r>
            <a:endParaRPr lang="en-US" altLang="zh-TW" sz="2800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8" y="3656896"/>
            <a:ext cx="3322067" cy="273654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196" y="3587322"/>
            <a:ext cx="4246915" cy="2654322"/>
          </a:xfrm>
          <a:prstGeom prst="rect">
            <a:avLst/>
          </a:prstGeom>
        </p:spPr>
      </p:pic>
      <p:sp>
        <p:nvSpPr>
          <p:cNvPr id="8" name="CustomShape 1"/>
          <p:cNvSpPr/>
          <p:nvPr/>
        </p:nvSpPr>
        <p:spPr>
          <a:xfrm>
            <a:off x="152280" y="1224951"/>
            <a:ext cx="8820356" cy="15613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讀檔程式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765" y="1797409"/>
            <a:ext cx="6662110" cy="949470"/>
          </a:xfrm>
          <a:prstGeom prst="rect">
            <a:avLst/>
          </a:prstGeom>
        </p:spPr>
      </p:pic>
      <p:sp>
        <p:nvSpPr>
          <p:cNvPr id="16" name="投影片編號版面配置區 1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7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8839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52280" y="3528204"/>
            <a:ext cx="8820356" cy="30180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spc="-1" dirty="0" err="1" smtClean="0">
                <a:latin typeface="Times New Roman" panose="02020603050405020304" pitchFamily="18" charset="0"/>
                <a:ea typeface="標楷體" panose="03000509000000000000" pitchFamily="65" charset="-120"/>
              </a:rPr>
              <a:t>SplitAlpha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成員函式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(cv2IP.py</a:t>
            </a:r>
            <a:r>
              <a:rPr lang="en-US" altLang="zh-TW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/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程式</a:t>
            </a:r>
            <a:endParaRPr lang="en-US" altLang="zh-TW" sz="4000" spc="-1" dirty="0"/>
          </a:p>
        </p:txBody>
      </p:sp>
      <p:sp>
        <p:nvSpPr>
          <p:cNvPr id="8" name="CustomShape 1"/>
          <p:cNvSpPr/>
          <p:nvPr/>
        </p:nvSpPr>
        <p:spPr>
          <a:xfrm>
            <a:off x="152280" y="1224951"/>
            <a:ext cx="8820356" cy="23032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zh-TW" altLang="en-US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分離</a:t>
            </a:r>
            <a:r>
              <a:rPr lang="zh-TW" altLang="en-US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通道程式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(Project1.py)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32" y="2002384"/>
            <a:ext cx="6645162" cy="102032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32" y="4420212"/>
            <a:ext cx="7628847" cy="1539556"/>
          </a:xfrm>
          <a:prstGeom prst="rect">
            <a:avLst/>
          </a:prstGeom>
        </p:spPr>
      </p:pic>
      <p:sp>
        <p:nvSpPr>
          <p:cNvPr id="14" name="投影片編號版面配置區 1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8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46527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3"/>
          <p:cNvSpPr/>
          <p:nvPr/>
        </p:nvSpPr>
        <p:spPr>
          <a:xfrm>
            <a:off x="179280" y="115920"/>
            <a:ext cx="871308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just"/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實現方法</a:t>
            </a:r>
            <a:r>
              <a:rPr lang="en-US" altLang="zh-TW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--</a:t>
            </a:r>
            <a:r>
              <a:rPr lang="zh-TW" altLang="en-US" sz="4000" spc="-1" dirty="0" smtClean="0">
                <a:solidFill>
                  <a:srgbClr val="000000"/>
                </a:solidFill>
                <a:latin typeface="Times New Roman"/>
                <a:ea typeface="標楷體"/>
              </a:rPr>
              <a:t>程式</a:t>
            </a:r>
            <a:endParaRPr lang="en-US" altLang="zh-TW" sz="4000" spc="-1" dirty="0"/>
          </a:p>
        </p:txBody>
      </p:sp>
      <p:sp>
        <p:nvSpPr>
          <p:cNvPr id="8" name="CustomShape 1"/>
          <p:cNvSpPr/>
          <p:nvPr/>
        </p:nvSpPr>
        <p:spPr>
          <a:xfrm>
            <a:off x="152280" y="1224951"/>
            <a:ext cx="4495884" cy="52403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fore(b, g, r)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229" y="2661486"/>
            <a:ext cx="3151804" cy="2626503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21" y="2661487"/>
            <a:ext cx="3151803" cy="2626503"/>
          </a:xfrm>
          <a:prstGeom prst="rect">
            <a:avLst/>
          </a:prstGeom>
        </p:spPr>
      </p:pic>
      <p:sp>
        <p:nvSpPr>
          <p:cNvPr id="10" name="CustomShape 1"/>
          <p:cNvSpPr/>
          <p:nvPr/>
        </p:nvSpPr>
        <p:spPr>
          <a:xfrm>
            <a:off x="4648164" y="1224951"/>
            <a:ext cx="4331934" cy="52403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55680" indent="-342360" algn="just">
              <a:lnSpc>
                <a:spcPct val="100000"/>
              </a:lnSpc>
              <a:spcBef>
                <a:spcPts val="799"/>
              </a:spcBef>
              <a:buClr>
                <a:srgbClr val="FF9900"/>
              </a:buClr>
              <a:buFont typeface="Wingdings" charset="2"/>
              <a:buChar char=""/>
            </a:pP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alpha(</a:t>
            </a:r>
            <a:r>
              <a:rPr lang="en-US" altLang="zh-TW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alpha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,</a:t>
            </a:r>
            <a:r>
              <a:rPr lang="en-US" altLang="zh-TW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 alpha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,</a:t>
            </a:r>
            <a:r>
              <a:rPr lang="en-US" altLang="zh-TW" sz="2800" spc="-1" dirty="0">
                <a:latin typeface="Times New Roman" panose="02020603050405020304" pitchFamily="18" charset="0"/>
                <a:ea typeface="標楷體" panose="03000509000000000000" pitchFamily="65" charset="-120"/>
              </a:rPr>
              <a:t> alpha</a:t>
            </a:r>
            <a:r>
              <a:rPr lang="en-US" altLang="zh-TW" sz="2800" spc="-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en-US" sz="2800" b="0" strike="noStrike" spc="-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5" name="投影片編號版面配置區 1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altLang="zh-TW" smtClean="0"/>
              <a:t>P-</a:t>
            </a:r>
            <a:fld id="{BA50EA74-CD1A-4C05-9464-0B682880A008}" type="slidenum">
              <a:rPr lang="en-US" altLang="zh-TW" smtClean="0"/>
              <a:pPr>
                <a:defRPr/>
              </a:pPr>
              <a:t>9</a:t>
            </a:fld>
            <a:r>
              <a:rPr lang="en-US" altLang="zh-TW" smtClean="0"/>
              <a:t>/19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6661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37710</TotalTime>
  <Words>447</Words>
  <Application>Microsoft Office PowerPoint</Application>
  <PresentationFormat>如螢幕大小 (4:3)</PresentationFormat>
  <Paragraphs>107</Paragraphs>
  <Slides>19</Slides>
  <Notes>19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19</vt:i4>
      </vt:variant>
    </vt:vector>
  </HeadingPairs>
  <TitlesOfParts>
    <vt:vector size="29" baseType="lpstr">
      <vt:lpstr>DejaVu Sans</vt:lpstr>
      <vt:lpstr>新細明體</vt:lpstr>
      <vt:lpstr>標楷體</vt:lpstr>
      <vt:lpstr>Arial</vt:lpstr>
      <vt:lpstr>Calibri</vt:lpstr>
      <vt:lpstr>Symbol</vt:lpstr>
      <vt:lpstr>Times New Roman</vt:lpstr>
      <vt:lpstr>Wingdings</vt:lpstr>
      <vt:lpstr>Office Theme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ZaleX</dc:creator>
  <dc:description/>
  <cp:lastModifiedBy>zxc0412</cp:lastModifiedBy>
  <cp:revision>1951</cp:revision>
  <cp:lastPrinted>1601-01-01T00:00:00Z</cp:lastPrinted>
  <dcterms:created xsi:type="dcterms:W3CDTF">1601-01-01T00:00:00Z</dcterms:created>
  <dcterms:modified xsi:type="dcterms:W3CDTF">2020-10-29T05:03:00Z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如螢幕大小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20</vt:i4>
  </property>
  <property fmtid="{D5CDD505-2E9C-101B-9397-08002B2CF9AE}" pid="12" name="Version">
    <vt:i4>1</vt:i4>
  </property>
</Properties>
</file>